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5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2" r:id="rId10"/>
    <p:sldId id="273" r:id="rId11"/>
    <p:sldId id="261" r:id="rId12"/>
    <p:sldId id="264" r:id="rId13"/>
    <p:sldId id="270" r:id="rId14"/>
    <p:sldId id="265" r:id="rId15"/>
    <p:sldId id="271" r:id="rId16"/>
    <p:sldId id="266" r:id="rId17"/>
    <p:sldId id="267" r:id="rId18"/>
    <p:sldId id="268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2E8976-31A6-4C96-AFE6-684B54F5E657}">
          <p14:sldIdLst>
            <p14:sldId id="256"/>
            <p14:sldId id="257"/>
            <p14:sldId id="258"/>
            <p14:sldId id="259"/>
            <p14:sldId id="260"/>
            <p14:sldId id="262"/>
            <p14:sldId id="273"/>
            <p14:sldId id="261"/>
            <p14:sldId id="264"/>
            <p14:sldId id="270"/>
          </p14:sldIdLst>
        </p14:section>
        <p14:section name="Untitled Section" id="{16F3391D-C5B6-4BA3-9C97-4905DAE3A88D}">
          <p14:sldIdLst>
            <p14:sldId id="265"/>
            <p14:sldId id="271"/>
            <p14:sldId id="266"/>
            <p14:sldId id="267"/>
            <p14:sldId id="268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82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3A0C4-7D6B-4E46-8797-7E6E0CB59B2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EC2E0-1956-4735-8155-8916CCACA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1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EC2E0-1956-4735-8155-8916CCACAD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30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EC2E0-1956-4735-8155-8916CCACAD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8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EC2E0-1956-4735-8155-8916CCACAD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20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EC2E0-1956-4735-8155-8916CCACAD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82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EC2E0-1956-4735-8155-8916CCACAD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19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Optically thin = photon emitted by HDCO molecule has high chance of making it to observer without another HDCO molecule absorbing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EC2E0-1956-4735-8155-8916CCACAD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8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EC2E0-1956-4735-8155-8916CCACAD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5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EC2E0-1956-4735-8155-8916CCACAD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0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31BDB-0D17-4A64-A540-9B3685FF8B7A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004613-BE0D-B913-D79A-630EED3BA66B}"/>
              </a:ext>
            </a:extLst>
          </p:cNvPr>
          <p:cNvSpPr/>
          <p:nvPr userDrawn="1"/>
        </p:nvSpPr>
        <p:spPr>
          <a:xfrm>
            <a:off x="0" y="5604933"/>
            <a:ext cx="12192000" cy="12530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6F3649-261D-941E-52BD-CD16B3C860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4700" y="5631243"/>
            <a:ext cx="770299" cy="1192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FAE02D-A50E-BA5B-F251-692BCAC387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1175" y="5729817"/>
            <a:ext cx="1009650" cy="1066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6F26FC-AEA5-9DCD-36A5-1D823AFAB3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7001" y="5770132"/>
            <a:ext cx="9810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8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0435-3D16-4526-87D7-A0EFB88BAFAF}" type="datetime1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7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11C8-980A-424E-B57C-E9E7B0FE273D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30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5947-70A9-4412-83DE-03D5F5DB2EAF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8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C4BC-0A49-4F72-894A-E3FC34332599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23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9954-D379-4AA7-9364-AC2838C7D07C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E9C805-38B9-92AE-03CF-9290C3C60775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331BDB-0D17-4A64-A540-9B3685FF8B7A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FE2C038-9670-0496-CD14-421F84F99558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C74805-6AC3-489B-85C1-1845F3662E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2F904-B6CD-A787-737F-411948F9217B}"/>
              </a:ext>
            </a:extLst>
          </p:cNvPr>
          <p:cNvSpPr/>
          <p:nvPr userDrawn="1"/>
        </p:nvSpPr>
        <p:spPr>
          <a:xfrm>
            <a:off x="0" y="5604933"/>
            <a:ext cx="12192000" cy="125306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5EBD9B-685A-4E71-1686-626D9415CA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4700" y="5631243"/>
            <a:ext cx="770299" cy="1192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229882-5249-5527-1022-1C4068E915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1175" y="5729817"/>
            <a:ext cx="1009650" cy="1066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813873-78E0-D273-2F5C-01C03E010A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7001" y="5770132"/>
            <a:ext cx="9810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6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A99C-3CF7-46E3-B64E-413F8BCC4D4A}" type="datetime1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7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6"/>
            <a:ext cx="5181600" cy="108267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39335"/>
            <a:ext cx="5181600" cy="47376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C376F7-2005-17C5-D773-91CDCB8ECB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21701" y="5665823"/>
            <a:ext cx="770299" cy="119217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03CB0A-6A3C-B558-235E-43B6BEA39B98}"/>
              </a:ext>
            </a:extLst>
          </p:cNvPr>
          <p:cNvCxnSpPr/>
          <p:nvPr userDrawn="1"/>
        </p:nvCxnSpPr>
        <p:spPr>
          <a:xfrm flipH="1">
            <a:off x="838200" y="1219200"/>
            <a:ext cx="518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91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7CF7-B92F-4853-9FD8-4B670263A105}" type="datetime1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7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894F-8DBC-4085-A535-28700E2B6E56}" type="datetime1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4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7327-DE56-4070-92F9-6761DC394C0A}" type="datetime1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3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A404-0801-4FF6-926A-1B0CCBCDF2AB}" type="datetime1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74805-6AC3-489B-85C1-1845F3662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8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6BE11-51D0-48BE-A70C-BB0631EBC35A}" type="datetime1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74805-6AC3-489B-85C1-1845F3662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7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4E5E-599A-BE60-A629-DD8D3C11A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794" y="291578"/>
            <a:ext cx="8812411" cy="3553700"/>
          </a:xfrm>
        </p:spPr>
        <p:txBody>
          <a:bodyPr>
            <a:normAutofit/>
          </a:bodyPr>
          <a:lstStyle/>
          <a:p>
            <a:r>
              <a:rPr lang="en-US" dirty="0"/>
              <a:t>A Formaldehyde Deuteration Survey of Dense Starless Cores in Taurus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E641D-F524-0F35-3BCB-49174C738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9360"/>
            <a:ext cx="9144000" cy="1622858"/>
          </a:xfrm>
        </p:spPr>
        <p:txBody>
          <a:bodyPr>
            <a:normAutofit lnSpcReduction="10000"/>
          </a:bodyPr>
          <a:lstStyle/>
          <a:p>
            <a:r>
              <a:rPr lang="en-US" sz="3200" cap="none" dirty="0"/>
              <a:t>Hanga Andras-Letanovszky</a:t>
            </a:r>
          </a:p>
          <a:p>
            <a:r>
              <a:rPr lang="en-US" sz="2200" cap="none" dirty="0"/>
              <a:t>Mentor: Yancy Shirley, University of Arizona Department of Astronomy / Steward Observatory</a:t>
            </a:r>
          </a:p>
          <a:p>
            <a:r>
              <a:rPr lang="en-US" sz="2200" cap="none" dirty="0"/>
              <a:t>Arizona Space Grant Symposium, University of Arizona, April 20, 2024</a:t>
            </a:r>
          </a:p>
        </p:txBody>
      </p:sp>
    </p:spTree>
    <p:extLst>
      <p:ext uri="{BB962C8B-B14F-4D97-AF65-F5344CB8AC3E}">
        <p14:creationId xmlns:p14="http://schemas.microsoft.com/office/powerpoint/2010/main" val="3508628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1BB795-CC7B-30CD-60C2-F25DA8B9DDBA}"/>
              </a:ext>
            </a:extLst>
          </p:cNvPr>
          <p:cNvSpPr/>
          <p:nvPr/>
        </p:nvSpPr>
        <p:spPr>
          <a:xfrm>
            <a:off x="6172202" y="4956048"/>
            <a:ext cx="5889581" cy="3023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D8C1F-F897-847F-55D3-C437028C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Methodology – H</a:t>
            </a:r>
            <a:r>
              <a:rPr lang="en-US" baseline="-25000" dirty="0"/>
              <a:t>2</a:t>
            </a:r>
            <a:r>
              <a:rPr lang="en-US" dirty="0"/>
              <a:t>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9C83-C8DF-7068-A0DB-63EB65B32A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oH</a:t>
            </a:r>
            <a:r>
              <a:rPr lang="en-US" sz="2800" baseline="-25000" dirty="0"/>
              <a:t>2</a:t>
            </a:r>
            <a:r>
              <a:rPr lang="en-US" sz="2800" dirty="0"/>
              <a:t>CO is optically thick, so determining N(oH</a:t>
            </a:r>
            <a:r>
              <a:rPr lang="en-US" sz="2800" baseline="-25000" dirty="0"/>
              <a:t>2</a:t>
            </a:r>
            <a:r>
              <a:rPr lang="en-US" sz="2800" dirty="0"/>
              <a:t>CO) and T</a:t>
            </a:r>
            <a:r>
              <a:rPr lang="en-US" sz="2800" baseline="-25000" dirty="0"/>
              <a:t>ex</a:t>
            </a:r>
            <a:r>
              <a:rPr lang="en-US" sz="2800" dirty="0"/>
              <a:t> is less straightforward than for HDCO</a:t>
            </a:r>
          </a:p>
          <a:p>
            <a:r>
              <a:rPr lang="en-US" dirty="0"/>
              <a:t>U</a:t>
            </a:r>
            <a:r>
              <a:rPr lang="en-US" sz="2800" dirty="0"/>
              <a:t>sed CTEX with the T</a:t>
            </a:r>
            <a:r>
              <a:rPr lang="en-US" sz="2800" baseline="-25000" dirty="0"/>
              <a:t>ex</a:t>
            </a:r>
            <a:r>
              <a:rPr lang="en-US" sz="2800" dirty="0"/>
              <a:t> values derived for HDCO</a:t>
            </a:r>
          </a:p>
          <a:p>
            <a:pPr lvl="1"/>
            <a:r>
              <a:rPr lang="en-US" sz="2600" dirty="0"/>
              <a:t>Generated curves using own Python code and 140 GHz intensities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11DB44-47D3-311E-3DF3-5F934D35D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666878"/>
            <a:ext cx="5889581" cy="44171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C8F9A9-EC51-9D9B-2E1F-A754CD1E7185}"/>
              </a:ext>
            </a:extLst>
          </p:cNvPr>
          <p:cNvSpPr/>
          <p:nvPr/>
        </p:nvSpPr>
        <p:spPr>
          <a:xfrm>
            <a:off x="7745801" y="841248"/>
            <a:ext cx="2734056" cy="3017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036C11-811F-B765-843A-F6347FA97F26}"/>
              </a:ext>
            </a:extLst>
          </p:cNvPr>
          <p:cNvSpPr txBox="1"/>
          <p:nvPr/>
        </p:nvSpPr>
        <p:spPr>
          <a:xfrm rot="16200000">
            <a:off x="4789391" y="2690804"/>
            <a:ext cx="322639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CO Column Density (cm</a:t>
            </a:r>
            <a:r>
              <a:rPr lang="en-US" b="1" baseline="30000" dirty="0">
                <a:solidFill>
                  <a:schemeClr val="bg1"/>
                </a:solidFill>
              </a:rPr>
              <a:t>-2</a:t>
            </a:r>
            <a:r>
              <a:rPr lang="en-US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269B3F-8A40-950D-443B-8286D03892B1}"/>
              </a:ext>
            </a:extLst>
          </p:cNvPr>
          <p:cNvSpPr txBox="1"/>
          <p:nvPr/>
        </p:nvSpPr>
        <p:spPr>
          <a:xfrm>
            <a:off x="7712926" y="4852526"/>
            <a:ext cx="299165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Excitation Temperature (K)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08B7BC-4FC3-E810-47C9-664C9FB03E63}"/>
              </a:ext>
            </a:extLst>
          </p:cNvPr>
          <p:cNvSpPr txBox="1"/>
          <p:nvPr/>
        </p:nvSpPr>
        <p:spPr>
          <a:xfrm>
            <a:off x="10351058" y="4018484"/>
            <a:ext cx="84606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Seo09</a:t>
            </a:r>
          </a:p>
        </p:txBody>
      </p:sp>
    </p:spTree>
    <p:extLst>
      <p:ext uri="{BB962C8B-B14F-4D97-AF65-F5344CB8AC3E}">
        <p14:creationId xmlns:p14="http://schemas.microsoft.com/office/powerpoint/2010/main" val="1965532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763BB0-94D1-A943-8024-9260B3F2871F}"/>
              </a:ext>
            </a:extLst>
          </p:cNvPr>
          <p:cNvSpPr/>
          <p:nvPr/>
        </p:nvSpPr>
        <p:spPr>
          <a:xfrm>
            <a:off x="6172202" y="4985473"/>
            <a:ext cx="5905321" cy="4103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D8C1F-F897-847F-55D3-C437028C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9C83-C8DF-7068-A0DB-63EB65B32A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Graph of HDCO vs CH</a:t>
            </a:r>
            <a:r>
              <a:rPr lang="en-US" sz="2800" baseline="-25000" dirty="0"/>
              <a:t>2</a:t>
            </a:r>
            <a:r>
              <a:rPr lang="en-US" sz="2800" dirty="0"/>
              <a:t>DOH column density, no significant correlation</a:t>
            </a:r>
          </a:p>
          <a:p>
            <a:r>
              <a:rPr lang="en-US" sz="2800" dirty="0"/>
              <a:t>Strange because both molecules thought to deuterate on icy grain surfaces</a:t>
            </a:r>
          </a:p>
          <a:p>
            <a:r>
              <a:rPr lang="en-US" sz="2800" dirty="0"/>
              <a:t>Indicates that H</a:t>
            </a:r>
            <a:r>
              <a:rPr lang="en-US" sz="2800" baseline="-25000" dirty="0"/>
              <a:t>2</a:t>
            </a:r>
            <a:r>
              <a:rPr lang="en-US" sz="2800" dirty="0"/>
              <a:t>CO deuteration may have a gas phase contribution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44C8D5-9528-844A-6143-3677F3A67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729580"/>
            <a:ext cx="5905321" cy="45601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1307CD-8F2A-D430-9E5F-DFE47F6D25B9}"/>
              </a:ext>
            </a:extLst>
          </p:cNvPr>
          <p:cNvSpPr txBox="1"/>
          <p:nvPr/>
        </p:nvSpPr>
        <p:spPr>
          <a:xfrm>
            <a:off x="7234519" y="4985473"/>
            <a:ext cx="421484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HDCO Column Density (10</a:t>
            </a:r>
            <a:r>
              <a:rPr lang="en-US" b="1" baseline="30000" dirty="0">
                <a:solidFill>
                  <a:schemeClr val="bg1"/>
                </a:solidFill>
              </a:rPr>
              <a:t>11</a:t>
            </a:r>
            <a:r>
              <a:rPr lang="en-US" b="1" dirty="0">
                <a:solidFill>
                  <a:schemeClr val="bg1"/>
                </a:solidFill>
              </a:rPr>
              <a:t> cm</a:t>
            </a:r>
            <a:r>
              <a:rPr lang="en-US" b="1" baseline="30000" dirty="0">
                <a:solidFill>
                  <a:schemeClr val="bg1"/>
                </a:solidFill>
              </a:rPr>
              <a:t>-2</a:t>
            </a:r>
            <a:r>
              <a:rPr lang="en-US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054153-795E-5C98-0125-978B2581A2AB}"/>
              </a:ext>
            </a:extLst>
          </p:cNvPr>
          <p:cNvSpPr txBox="1"/>
          <p:nvPr/>
        </p:nvSpPr>
        <p:spPr>
          <a:xfrm rot="16200000">
            <a:off x="4271907" y="2878050"/>
            <a:ext cx="421484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CH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DOH Column Density (10</a:t>
            </a:r>
            <a:r>
              <a:rPr lang="en-US" b="1" baseline="30000" dirty="0">
                <a:solidFill>
                  <a:schemeClr val="bg1"/>
                </a:solidFill>
              </a:rPr>
              <a:t>12</a:t>
            </a:r>
            <a:r>
              <a:rPr lang="en-US" b="1" dirty="0">
                <a:solidFill>
                  <a:schemeClr val="bg1"/>
                </a:solidFill>
              </a:rPr>
              <a:t> cm</a:t>
            </a:r>
            <a:r>
              <a:rPr lang="en-US" b="1" baseline="30000" dirty="0">
                <a:solidFill>
                  <a:schemeClr val="bg1"/>
                </a:solidFill>
              </a:rPr>
              <a:t>-2</a:t>
            </a:r>
            <a:r>
              <a:rPr lang="en-US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3862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086D33-5F9A-6755-B019-3A87A7AEF967}"/>
              </a:ext>
            </a:extLst>
          </p:cNvPr>
          <p:cNvSpPr/>
          <p:nvPr/>
        </p:nvSpPr>
        <p:spPr>
          <a:xfrm>
            <a:off x="6019800" y="393189"/>
            <a:ext cx="6175505" cy="5110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D8C1F-F897-847F-55D3-C437028C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9C83-C8DF-7068-A0DB-63EB65B32A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Successfully determined HDCO/oH</a:t>
            </a:r>
            <a:r>
              <a:rPr lang="en-US" sz="2800" baseline="-25000" dirty="0"/>
              <a:t>2</a:t>
            </a:r>
            <a:r>
              <a:rPr lang="en-US" sz="2800" dirty="0"/>
              <a:t>CO abundance ratios for each core</a:t>
            </a:r>
          </a:p>
          <a:p>
            <a:r>
              <a:rPr lang="en-US" sz="2800" dirty="0"/>
              <a:t>Found a significant anticorrelation with the virial ratio</a:t>
            </a:r>
          </a:p>
          <a:p>
            <a:r>
              <a:rPr lang="en-US" sz="2800" dirty="0"/>
              <a:t>Indicates that on average, more bound cores (i.e. cores that are more squeezed in by their own gravity and external pressure) have higher deuteration ratios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FE5522-BDFA-6DC2-4BE3-C0DA005B8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792" y="393192"/>
            <a:ext cx="6096514" cy="48413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742E42-7EDE-9DBC-4256-2E7B385FBDDA}"/>
              </a:ext>
            </a:extLst>
          </p:cNvPr>
          <p:cNvSpPr txBox="1"/>
          <p:nvPr/>
        </p:nvSpPr>
        <p:spPr>
          <a:xfrm>
            <a:off x="6895719" y="4237644"/>
            <a:ext cx="1514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More Bound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A0511E-2C1C-9235-2FE7-F0979A1E25EF}"/>
              </a:ext>
            </a:extLst>
          </p:cNvPr>
          <p:cNvSpPr txBox="1"/>
          <p:nvPr/>
        </p:nvSpPr>
        <p:spPr>
          <a:xfrm>
            <a:off x="10366506" y="4253946"/>
            <a:ext cx="138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 Bound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BBE373-2A8D-2A8C-C60B-FCA056561452}"/>
              </a:ext>
            </a:extLst>
          </p:cNvPr>
          <p:cNvCxnSpPr/>
          <p:nvPr/>
        </p:nvCxnSpPr>
        <p:spPr>
          <a:xfrm flipH="1">
            <a:off x="8255034" y="4438612"/>
            <a:ext cx="21114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6872222-15DB-6D23-C7E7-67E9F6D931DB}"/>
              </a:ext>
            </a:extLst>
          </p:cNvPr>
          <p:cNvSpPr txBox="1"/>
          <p:nvPr/>
        </p:nvSpPr>
        <p:spPr>
          <a:xfrm>
            <a:off x="7362791" y="5134057"/>
            <a:ext cx="421484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(Virial Ratio)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DCBE1E-9B64-3C96-FF84-CA550498431B}"/>
              </a:ext>
            </a:extLst>
          </p:cNvPr>
          <p:cNvSpPr txBox="1"/>
          <p:nvPr/>
        </p:nvSpPr>
        <p:spPr>
          <a:xfrm rot="16200000">
            <a:off x="4108640" y="2629199"/>
            <a:ext cx="421484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Deuterium Fraction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C06F2-8875-4B46-C3F6-3CE9DACC9F96}"/>
              </a:ext>
            </a:extLst>
          </p:cNvPr>
          <p:cNvSpPr/>
          <p:nvPr/>
        </p:nvSpPr>
        <p:spPr>
          <a:xfrm>
            <a:off x="7940298" y="393192"/>
            <a:ext cx="3127248" cy="2468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03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8C1F-F897-847F-55D3-C437028C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9C83-C8DF-7068-A0DB-63EB65B32A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will repeat this analysis for D</a:t>
            </a:r>
            <a:r>
              <a:rPr lang="en-US" sz="2800" baseline="-25000" dirty="0"/>
              <a:t>2</a:t>
            </a:r>
            <a:r>
              <a:rPr lang="en-US" sz="2800" dirty="0"/>
              <a:t>CO for all 11 cores</a:t>
            </a:r>
          </a:p>
          <a:p>
            <a:pPr lvl="1"/>
            <a:r>
              <a:rPr lang="en-US" sz="2600" dirty="0"/>
              <a:t>Further test of whether H</a:t>
            </a:r>
            <a:r>
              <a:rPr lang="en-US" sz="2600" baseline="-25000" dirty="0"/>
              <a:t>2</a:t>
            </a:r>
            <a:r>
              <a:rPr lang="en-US" sz="2600" dirty="0"/>
              <a:t>CO deuteration correlates well with CH</a:t>
            </a:r>
            <a:r>
              <a:rPr lang="en-US" sz="2600" baseline="-25000" dirty="0"/>
              <a:t>3</a:t>
            </a:r>
            <a:r>
              <a:rPr lang="en-US" sz="2600" dirty="0"/>
              <a:t>OH deuteration</a:t>
            </a:r>
          </a:p>
          <a:p>
            <a:r>
              <a:rPr lang="en-US" sz="2800" dirty="0"/>
              <a:t>We’ll also continue comparing the deuteration ratios to other physical and chemical properties of the cores</a:t>
            </a:r>
          </a:p>
          <a:p>
            <a:r>
              <a:rPr lang="en-US" sz="2800" dirty="0"/>
              <a:t>I’ll spend the next year writing a first author paper on my work</a:t>
            </a:r>
          </a:p>
        </p:txBody>
      </p:sp>
      <p:pic>
        <p:nvPicPr>
          <p:cNvPr id="1026" name="Picture 2" descr="LBN 1495 in Taurus Molecular Cloud by S. Ziegenbalg / Baader Planetarium  Blog Posts">
            <a:extLst>
              <a:ext uri="{FF2B5EF4-FFF2-40B4-BE49-F238E27FC236}">
                <a16:creationId xmlns:a16="http://schemas.microsoft.com/office/drawing/2014/main" id="{ECB013A5-83DF-6234-B666-6B8D55387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63"/>
          <a:stretch/>
        </p:blipFill>
        <p:spPr bwMode="auto">
          <a:xfrm>
            <a:off x="6278535" y="0"/>
            <a:ext cx="5913465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3034EA-B56E-CF3F-B891-4D0A7AFB490C}"/>
              </a:ext>
            </a:extLst>
          </p:cNvPr>
          <p:cNvSpPr txBox="1"/>
          <p:nvPr/>
        </p:nvSpPr>
        <p:spPr>
          <a:xfrm>
            <a:off x="6571142" y="5869186"/>
            <a:ext cx="5328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 Image Credit: Stefan Ziegenbalg, </a:t>
            </a:r>
            <a:r>
              <a:rPr lang="en-US" sz="1400" dirty="0" err="1"/>
              <a:t>Baader</a:t>
            </a:r>
            <a:r>
              <a:rPr lang="en-US" sz="1400" dirty="0"/>
              <a:t> Planetarium</a:t>
            </a:r>
          </a:p>
        </p:txBody>
      </p:sp>
    </p:spTree>
    <p:extLst>
      <p:ext uri="{BB962C8B-B14F-4D97-AF65-F5344CB8AC3E}">
        <p14:creationId xmlns:p14="http://schemas.microsoft.com/office/powerpoint/2010/main" val="2057160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8C1F-F897-847F-55D3-C437028C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9C83-C8DF-7068-A0DB-63EB65B32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9335"/>
            <a:ext cx="10043160" cy="4737628"/>
          </a:xfrm>
        </p:spPr>
        <p:txBody>
          <a:bodyPr>
            <a:normAutofit/>
          </a:bodyPr>
          <a:lstStyle/>
          <a:p>
            <a:r>
              <a:rPr lang="en-US" sz="2400" dirty="0"/>
              <a:t>Dr. Yancy Shirley, University of Arizona Department of Astronomy / Steward Observatory</a:t>
            </a:r>
          </a:p>
          <a:p>
            <a:r>
              <a:rPr lang="en-US" sz="2400" dirty="0"/>
              <a:t>Dr. Samantha </a:t>
            </a:r>
            <a:r>
              <a:rPr lang="en-US" sz="2400" dirty="0" err="1"/>
              <a:t>Scibelli</a:t>
            </a:r>
            <a:r>
              <a:rPr lang="en-US" sz="2400" dirty="0"/>
              <a:t>, National Radio Astronomy Observatory</a:t>
            </a:r>
          </a:p>
          <a:p>
            <a:r>
              <a:rPr lang="en-US" sz="2400" dirty="0"/>
              <a:t>Michelle Coe &amp; Dr. Chandra Holifield Collins, Arizona Space Grant Consortium </a:t>
            </a:r>
          </a:p>
          <a:p>
            <a:r>
              <a:rPr lang="en-US" sz="2400" dirty="0"/>
              <a:t>Nicholas </a:t>
            </a:r>
            <a:r>
              <a:rPr lang="en-US" sz="2400" dirty="0" err="1"/>
              <a:t>Mazziotti</a:t>
            </a:r>
            <a:r>
              <a:rPr lang="en-US" sz="2400" dirty="0"/>
              <a:t> &amp; Walter </a:t>
            </a:r>
            <a:r>
              <a:rPr lang="en-US" sz="2400" dirty="0" err="1"/>
              <a:t>Rahmer</a:t>
            </a:r>
            <a:r>
              <a:rPr lang="en-US" sz="2400" dirty="0"/>
              <a:t>, Arizona Space Grant Consortium </a:t>
            </a:r>
          </a:p>
          <a:p>
            <a:r>
              <a:rPr lang="en-US" sz="2400" dirty="0"/>
              <a:t>Arizona Space Grant Consortium</a:t>
            </a:r>
          </a:p>
          <a:p>
            <a:r>
              <a:rPr lang="en-US" sz="2400" dirty="0"/>
              <a:t>NASA</a:t>
            </a:r>
          </a:p>
          <a:p>
            <a:r>
              <a:rPr lang="en-US" sz="2400" dirty="0"/>
              <a:t>The University of Arizona</a:t>
            </a:r>
          </a:p>
          <a:p>
            <a:r>
              <a:rPr lang="en-US" sz="2400" dirty="0"/>
              <a:t>Arizona Radio Observatory</a:t>
            </a:r>
          </a:p>
          <a:p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1301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1B699-0107-05BF-C183-7C4309C1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645937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71570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FBB1C5-AFD5-F2B8-6203-EA27A252C3D7}"/>
              </a:ext>
            </a:extLst>
          </p:cNvPr>
          <p:cNvSpPr/>
          <p:nvPr/>
        </p:nvSpPr>
        <p:spPr>
          <a:xfrm>
            <a:off x="6172202" y="4919472"/>
            <a:ext cx="6019798" cy="5506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7749E-1803-203B-F09E-46C99B76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89E97-5500-05BE-5A92-739522AA49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Initially tried simulating the interactions of the molecules with light and radiation in the cloud using RADEX software</a:t>
            </a:r>
          </a:p>
          <a:p>
            <a:pPr lvl="1"/>
            <a:r>
              <a:rPr lang="en-US" sz="2600" dirty="0"/>
              <a:t>Failed because N(H</a:t>
            </a:r>
            <a:r>
              <a:rPr lang="en-US" sz="2600" baseline="-25000" dirty="0"/>
              <a:t>2</a:t>
            </a:r>
            <a:r>
              <a:rPr lang="en-US" sz="2600" dirty="0"/>
              <a:t>CO) was too dependent on the H</a:t>
            </a:r>
            <a:r>
              <a:rPr lang="en-US" sz="2600" baseline="-25000" dirty="0"/>
              <a:t>2</a:t>
            </a:r>
            <a:r>
              <a:rPr lang="en-US" sz="2600" dirty="0"/>
              <a:t> density, which we don’t know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54AF7C-842D-BAA4-5D69-7251A96EB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2" y="914401"/>
            <a:ext cx="6023412" cy="4409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AF0A26-16E6-841D-FEC6-10B0179DFB42}"/>
              </a:ext>
            </a:extLst>
          </p:cNvPr>
          <p:cNvSpPr txBox="1"/>
          <p:nvPr/>
        </p:nvSpPr>
        <p:spPr>
          <a:xfrm>
            <a:off x="6172202" y="268070"/>
            <a:ext cx="601979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CO Line Intensity Ratio as a function of H2 Density</a:t>
            </a:r>
            <a:r>
              <a:rPr lang="en-US" baseline="-25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CO Column Density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028F2-4F46-7583-2DEA-0737C383FBB0}"/>
              </a:ext>
            </a:extLst>
          </p:cNvPr>
          <p:cNvSpPr txBox="1"/>
          <p:nvPr/>
        </p:nvSpPr>
        <p:spPr>
          <a:xfrm>
            <a:off x="7074678" y="5042617"/>
            <a:ext cx="421484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 Density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81456-643E-683D-C61C-5DFC9B09C6A9}"/>
              </a:ext>
            </a:extLst>
          </p:cNvPr>
          <p:cNvSpPr txBox="1"/>
          <p:nvPr/>
        </p:nvSpPr>
        <p:spPr>
          <a:xfrm rot="16200000">
            <a:off x="4749375" y="2517068"/>
            <a:ext cx="322639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CO Column Density (cm</a:t>
            </a:r>
            <a:r>
              <a:rPr lang="en-US" b="1" baseline="30000" dirty="0">
                <a:solidFill>
                  <a:schemeClr val="bg1"/>
                </a:solidFill>
              </a:rPr>
              <a:t>-2</a:t>
            </a:r>
            <a:r>
              <a:rPr lang="en-US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562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8C1F-F897-847F-55D3-C437028C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Starless 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9C83-C8DF-7068-A0DB-63EB65B32A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Dense, cold clumps of gas and dust</a:t>
            </a:r>
          </a:p>
          <a:p>
            <a:pPr lvl="1"/>
            <a:r>
              <a:rPr lang="en-US" sz="2600" dirty="0"/>
              <a:t>A few Kelvin above 2.73 K (Cosmic Microwave Background)</a:t>
            </a:r>
          </a:p>
          <a:p>
            <a:pPr lvl="1"/>
            <a:r>
              <a:rPr lang="en-US" sz="2600" dirty="0"/>
              <a:t>In large molecular clouds</a:t>
            </a:r>
          </a:p>
          <a:p>
            <a:r>
              <a:rPr lang="en-US" sz="2600" dirty="0"/>
              <a:t>Can eventually gravitationally collapse into a protostar</a:t>
            </a:r>
          </a:p>
          <a:p>
            <a:pPr lvl="1"/>
            <a:r>
              <a:rPr lang="en-US" sz="2600" dirty="0"/>
              <a:t>Determines the initial conditions for planet-forming disk</a:t>
            </a:r>
          </a:p>
          <a:p>
            <a:r>
              <a:rPr lang="en-US" sz="2600" dirty="0"/>
              <a:t>Core evolution isn’t well understood</a:t>
            </a:r>
          </a:p>
        </p:txBody>
      </p:sp>
      <p:pic>
        <p:nvPicPr>
          <p:cNvPr id="1028" name="Picture 4" descr="Taurus molecular cloud | ESO">
            <a:extLst>
              <a:ext uri="{FF2B5EF4-FFF2-40B4-BE49-F238E27FC236}">
                <a16:creationId xmlns:a16="http://schemas.microsoft.com/office/drawing/2014/main" id="{0CC78358-C868-3478-EA24-C51FA455E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2"/>
          <a:stretch/>
        </p:blipFill>
        <p:spPr bwMode="auto">
          <a:xfrm>
            <a:off x="6172202" y="0"/>
            <a:ext cx="6019798" cy="567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3BEB11-F712-88D0-08E9-67B73722786F}"/>
              </a:ext>
            </a:extLst>
          </p:cNvPr>
          <p:cNvSpPr txBox="1"/>
          <p:nvPr/>
        </p:nvSpPr>
        <p:spPr>
          <a:xfrm>
            <a:off x="7323108" y="5869186"/>
            <a:ext cx="3717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Credit: European Southern Observatory</a:t>
            </a:r>
          </a:p>
        </p:txBody>
      </p:sp>
    </p:spTree>
    <p:extLst>
      <p:ext uri="{BB962C8B-B14F-4D97-AF65-F5344CB8AC3E}">
        <p14:creationId xmlns:p14="http://schemas.microsoft.com/office/powerpoint/2010/main" val="322862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8C1F-F897-847F-55D3-C437028C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9C83-C8DF-7068-A0DB-63EB65B32A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Hydrogen isotope with an extra neutron</a:t>
            </a:r>
          </a:p>
          <a:p>
            <a:r>
              <a:rPr lang="en-US" sz="2800" dirty="0"/>
              <a:t>Sometimes a regular hydrogen gets replaced with a deuterium atom in the molecule</a:t>
            </a:r>
          </a:p>
          <a:p>
            <a:r>
              <a:rPr lang="en-US" sz="2800" dirty="0"/>
              <a:t>This process occurs more frequently in cold, dense environments</a:t>
            </a:r>
          </a:p>
          <a:p>
            <a:r>
              <a:rPr lang="en-US" sz="3200" b="1" dirty="0"/>
              <a:t>Occurs either on icy grain surfaces or in the gas phase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642C3-8B2A-E632-FFCF-5B38365FA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270" y="677863"/>
            <a:ext cx="5576361" cy="45358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3DE077-6A42-B085-C938-D2851E78D06B}"/>
              </a:ext>
            </a:extLst>
          </p:cNvPr>
          <p:cNvSpPr txBox="1"/>
          <p:nvPr/>
        </p:nvSpPr>
        <p:spPr>
          <a:xfrm>
            <a:off x="7306276" y="5437858"/>
            <a:ext cx="3640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Image Credit: General Atomics</a:t>
            </a:r>
          </a:p>
        </p:txBody>
      </p:sp>
    </p:spTree>
    <p:extLst>
      <p:ext uri="{BB962C8B-B14F-4D97-AF65-F5344CB8AC3E}">
        <p14:creationId xmlns:p14="http://schemas.microsoft.com/office/powerpoint/2010/main" val="1670597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8C1F-F897-847F-55D3-C437028C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Deuteration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9C83-C8DF-7068-A0DB-63EB65B32A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Deuterated molecules build up in starless cores over time</a:t>
            </a:r>
          </a:p>
          <a:p>
            <a:pPr lvl="1"/>
            <a:r>
              <a:rPr lang="en-US" sz="2800" dirty="0"/>
              <a:t>Older cores tend to have higher ratios of deuterated to nondeuterated molecules</a:t>
            </a:r>
          </a:p>
          <a:p>
            <a:r>
              <a:rPr lang="en-US" sz="2800" dirty="0"/>
              <a:t>Can compare deuteration ratios to core densities to get a relative estimate of core age</a:t>
            </a:r>
          </a:p>
          <a:p>
            <a:pPr lvl="1"/>
            <a:r>
              <a:rPr lang="en-US" sz="2800" dirty="0"/>
              <a:t>Better understand core evolution rates and thus star 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BA650D-2FF5-80F1-DDDA-DEC6858ECA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801"/>
          <a:stretch/>
        </p:blipFill>
        <p:spPr>
          <a:xfrm>
            <a:off x="6172203" y="0"/>
            <a:ext cx="6019798" cy="5669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42265A-11D8-4528-822F-46BD61801DBC}"/>
              </a:ext>
            </a:extLst>
          </p:cNvPr>
          <p:cNvSpPr txBox="1"/>
          <p:nvPr/>
        </p:nvSpPr>
        <p:spPr>
          <a:xfrm>
            <a:off x="6517977" y="5869186"/>
            <a:ext cx="5328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 Image Credit: Lloyd L. Smith, Deep Sky West</a:t>
            </a:r>
          </a:p>
        </p:txBody>
      </p:sp>
    </p:spTree>
    <p:extLst>
      <p:ext uri="{BB962C8B-B14F-4D97-AF65-F5344CB8AC3E}">
        <p14:creationId xmlns:p14="http://schemas.microsoft.com/office/powerpoint/2010/main" val="1170601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8C1F-F897-847F-55D3-C437028C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9C83-C8DF-7068-A0DB-63EB65B32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9334"/>
            <a:ext cx="5181600" cy="5116913"/>
          </a:xfrm>
        </p:spPr>
        <p:txBody>
          <a:bodyPr>
            <a:normAutofit fontScale="92500" lnSpcReduction="20000"/>
          </a:bodyPr>
          <a:lstStyle/>
          <a:p>
            <a:r>
              <a:rPr lang="en-US" sz="3300" dirty="0"/>
              <a:t>Get ratios of HDCO/oH</a:t>
            </a:r>
            <a:r>
              <a:rPr lang="en-US" sz="3300" baseline="-25000" dirty="0"/>
              <a:t>2</a:t>
            </a:r>
            <a:r>
              <a:rPr lang="en-US" sz="3300" dirty="0"/>
              <a:t>CO (formaldehyde) of 11 cores in the Barnard 10 (B10) region of the Taurus Molecular Cloud</a:t>
            </a:r>
          </a:p>
          <a:p>
            <a:pPr lvl="1"/>
            <a:r>
              <a:rPr lang="en-US" sz="3300" dirty="0"/>
              <a:t>H</a:t>
            </a:r>
            <a:r>
              <a:rPr lang="en-US" sz="3300" baseline="-25000" dirty="0"/>
              <a:t>2</a:t>
            </a:r>
            <a:r>
              <a:rPr lang="en-US" sz="3300" dirty="0"/>
              <a:t>CO thought to deuterate primarily on icy grain surfaces</a:t>
            </a:r>
          </a:p>
          <a:p>
            <a:r>
              <a:rPr lang="en-US" sz="3300" dirty="0"/>
              <a:t>Estimate their ages, compare to chemical models to get evolution rates</a:t>
            </a:r>
          </a:p>
          <a:p>
            <a:r>
              <a:rPr lang="en-US" sz="3300" dirty="0"/>
              <a:t>Compare properties to find interesting trends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3873AE-7F32-E331-735A-945084754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485" y="406923"/>
            <a:ext cx="3792564" cy="39130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A36242-83A7-7DB6-997B-050DE14700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15" r="23019"/>
          <a:stretch/>
        </p:blipFill>
        <p:spPr>
          <a:xfrm>
            <a:off x="6019800" y="4498331"/>
            <a:ext cx="2251495" cy="2218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8BD9EF-6B93-E8C4-32FE-5357527B964C}"/>
              </a:ext>
            </a:extLst>
          </p:cNvPr>
          <p:cNvSpPr txBox="1"/>
          <p:nvPr/>
        </p:nvSpPr>
        <p:spPr>
          <a:xfrm>
            <a:off x="6763898" y="21725"/>
            <a:ext cx="54281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Core Peak Positions in 1.2mm Continuum Emission of B10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9A2E9C-B833-5E12-8969-720F80236E07}"/>
              </a:ext>
            </a:extLst>
          </p:cNvPr>
          <p:cNvSpPr txBox="1"/>
          <p:nvPr/>
        </p:nvSpPr>
        <p:spPr>
          <a:xfrm>
            <a:off x="8343208" y="5315398"/>
            <a:ext cx="2352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Credit: Kinetic Database for Astrochemistry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A11107-50F7-644B-D5C7-D0E6D2A90B86}"/>
              </a:ext>
            </a:extLst>
          </p:cNvPr>
          <p:cNvSpPr txBox="1"/>
          <p:nvPr/>
        </p:nvSpPr>
        <p:spPr>
          <a:xfrm>
            <a:off x="8343208" y="4436333"/>
            <a:ext cx="285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Image Credit: Seo et al.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6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8C1F-F897-847F-55D3-C437028C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9C83-C8DF-7068-A0DB-63EB65B32A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We want column densities (N) and excitation temperatures (T</a:t>
            </a:r>
            <a:r>
              <a:rPr lang="en-US" sz="2800" baseline="-25000" dirty="0"/>
              <a:t>ex</a:t>
            </a:r>
            <a:r>
              <a:rPr lang="en-US" sz="2800" dirty="0"/>
              <a:t>) for both </a:t>
            </a:r>
          </a:p>
          <a:p>
            <a:r>
              <a:rPr lang="en-US" sz="2800" dirty="0"/>
              <a:t> Column density is how many molecules there are in volume collapsed into an area</a:t>
            </a:r>
          </a:p>
          <a:p>
            <a:pPr lvl="1"/>
            <a:r>
              <a:rPr lang="en-US" sz="2600" dirty="0"/>
              <a:t>Use instead of volume density because can’t get full 3D structure of cores easily</a:t>
            </a:r>
          </a:p>
          <a:p>
            <a:r>
              <a:rPr lang="en-US" sz="2800" dirty="0"/>
              <a:t>Excitation temperature is the temperature that describes the quantum energy level distribution of the molecules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25879D-3867-8F61-E46F-496C8A6F9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1439335"/>
            <a:ext cx="5867399" cy="25887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D6798C-F226-E90D-51F2-278915C2A883}"/>
              </a:ext>
            </a:extLst>
          </p:cNvPr>
          <p:cNvSpPr txBox="1"/>
          <p:nvPr/>
        </p:nvSpPr>
        <p:spPr>
          <a:xfrm>
            <a:off x="6281928" y="1517982"/>
            <a:ext cx="184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Column Density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E35C72-987D-542C-8AA5-7EE289F93C6C}"/>
              </a:ext>
            </a:extLst>
          </p:cNvPr>
          <p:cNvSpPr txBox="1"/>
          <p:nvPr/>
        </p:nvSpPr>
        <p:spPr>
          <a:xfrm rot="20198407">
            <a:off x="9114877" y="2945274"/>
            <a:ext cx="1499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(line of sight)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2F6737-4E80-893F-426F-20988302A3EF}"/>
              </a:ext>
            </a:extLst>
          </p:cNvPr>
          <p:cNvSpPr txBox="1"/>
          <p:nvPr/>
        </p:nvSpPr>
        <p:spPr>
          <a:xfrm>
            <a:off x="6172202" y="2410562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2D patch of sky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DD4C37-8015-D244-EF85-803CC0E73C8B}"/>
              </a:ext>
            </a:extLst>
          </p:cNvPr>
          <p:cNvSpPr txBox="1"/>
          <p:nvPr/>
        </p:nvSpPr>
        <p:spPr>
          <a:xfrm>
            <a:off x="7512060" y="4106768"/>
            <a:ext cx="318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Image Credit: Terahertz Astronomy by Christopher Walker</a:t>
            </a:r>
          </a:p>
        </p:txBody>
      </p:sp>
    </p:spTree>
    <p:extLst>
      <p:ext uri="{BB962C8B-B14F-4D97-AF65-F5344CB8AC3E}">
        <p14:creationId xmlns:p14="http://schemas.microsoft.com/office/powerpoint/2010/main" val="3198773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967A57-0948-8202-4E1F-A440DF447D5F}"/>
              </a:ext>
            </a:extLst>
          </p:cNvPr>
          <p:cNvSpPr/>
          <p:nvPr/>
        </p:nvSpPr>
        <p:spPr>
          <a:xfrm>
            <a:off x="6492240" y="728441"/>
            <a:ext cx="4791456" cy="222645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00DD2F-B998-A751-D09B-D430F123D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9216B-3FC5-447A-A50D-88316D4F5E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We’re looking at emission lines for rotational transitions of both molecules</a:t>
            </a:r>
          </a:p>
          <a:p>
            <a:pPr lvl="1"/>
            <a:r>
              <a:rPr lang="en-US" dirty="0"/>
              <a:t>Molecules have specific ways they rotate determined by quantum mechanics</a:t>
            </a:r>
          </a:p>
          <a:p>
            <a:pPr lvl="1"/>
            <a:r>
              <a:rPr lang="en-US" dirty="0"/>
              <a:t>When a molecule changes its rotational state, it emits a photon with energy equal to the change in energy of the molecule</a:t>
            </a:r>
          </a:p>
          <a:p>
            <a:pPr lvl="1"/>
            <a:r>
              <a:rPr lang="en-US" sz="2400" dirty="0"/>
              <a:t>We detect these photons and make a spectrum of them</a:t>
            </a:r>
          </a:p>
        </p:txBody>
      </p:sp>
      <p:pic>
        <p:nvPicPr>
          <p:cNvPr id="1026" name="Picture 2" descr="1 Illustration of the rotating CO molecules together with the... | Download  Scientific Diagram">
            <a:extLst>
              <a:ext uri="{FF2B5EF4-FFF2-40B4-BE49-F238E27FC236}">
                <a16:creationId xmlns:a16="http://schemas.microsoft.com/office/drawing/2014/main" id="{4A3A1B17-C0A3-6943-9FC6-CDE7E70C2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38"/>
          <a:stretch/>
        </p:blipFill>
        <p:spPr bwMode="auto">
          <a:xfrm>
            <a:off x="6574788" y="3414345"/>
            <a:ext cx="4623564" cy="300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3B745E5-2C6C-9533-1ADB-9CCE553B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788" y="836783"/>
            <a:ext cx="187642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rce image">
            <a:extLst>
              <a:ext uri="{FF2B5EF4-FFF2-40B4-BE49-F238E27FC236}">
                <a16:creationId xmlns:a16="http://schemas.microsoft.com/office/drawing/2014/main" id="{3C5A6C5E-32A9-D2AD-3A43-926B202D3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927" y="836783"/>
            <a:ext cx="187642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2CA9A7-FDBE-247F-2042-9C17D3C6DE4C}"/>
              </a:ext>
            </a:extLst>
          </p:cNvPr>
          <p:cNvCxnSpPr>
            <a:stCxn id="5" idx="3"/>
            <a:endCxn id="1028" idx="1"/>
          </p:cNvCxnSpPr>
          <p:nvPr/>
        </p:nvCxnSpPr>
        <p:spPr>
          <a:xfrm>
            <a:off x="8451213" y="1841671"/>
            <a:ext cx="870714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87079F46-33CD-3057-1DC4-397D4423723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565314" y="1078544"/>
            <a:ext cx="854859" cy="504064"/>
          </a:xfrm>
          <a:prstGeom prst="curvedConnector3">
            <a:avLst>
              <a:gd name="adj1" fmla="val 50000"/>
            </a:avLst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32FCA40-7708-7684-CBC6-735A72BDAFC2}"/>
              </a:ext>
            </a:extLst>
          </p:cNvPr>
          <p:cNvSpPr txBox="1"/>
          <p:nvPr/>
        </p:nvSpPr>
        <p:spPr>
          <a:xfrm>
            <a:off x="8305354" y="731058"/>
            <a:ext cx="116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81C694-BAC9-722F-A2AE-B6B0591CC594}"/>
              </a:ext>
            </a:extLst>
          </p:cNvPr>
          <p:cNvSpPr txBox="1"/>
          <p:nvPr/>
        </p:nvSpPr>
        <p:spPr>
          <a:xfrm>
            <a:off x="7260336" y="6450985"/>
            <a:ext cx="3108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Image Credit: Karen Olson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1ADC84-C217-3380-94D3-01D39AB42862}"/>
              </a:ext>
            </a:extLst>
          </p:cNvPr>
          <p:cNvSpPr txBox="1"/>
          <p:nvPr/>
        </p:nvSpPr>
        <p:spPr>
          <a:xfrm>
            <a:off x="5681473" y="2995675"/>
            <a:ext cx="6754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GIF Credit: https://www.andrew.cmu.edu/course/09-105/RotationalSpectra.html</a:t>
            </a:r>
          </a:p>
        </p:txBody>
      </p:sp>
    </p:spTree>
    <p:extLst>
      <p:ext uri="{BB962C8B-B14F-4D97-AF65-F5344CB8AC3E}">
        <p14:creationId xmlns:p14="http://schemas.microsoft.com/office/powerpoint/2010/main" val="1040637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D3EEAEB-466E-9F93-7DF4-17E957382606}"/>
              </a:ext>
            </a:extLst>
          </p:cNvPr>
          <p:cNvSpPr/>
          <p:nvPr/>
        </p:nvSpPr>
        <p:spPr>
          <a:xfrm>
            <a:off x="6063114" y="778773"/>
            <a:ext cx="6128886" cy="473762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D8C1F-F897-847F-55D3-C437028C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9C83-C8DF-7068-A0DB-63EB65B32A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Started with previously taken spectra of the 128 GHz and 134 GHz rotational transitions of HDCO</a:t>
            </a:r>
            <a:endParaRPr lang="en-US" sz="3200" dirty="0"/>
          </a:p>
          <a:p>
            <a:r>
              <a:rPr lang="en-US" dirty="0"/>
              <a:t>Used a map of B10 in the 140 GHz rotational transition of oH</a:t>
            </a:r>
            <a:r>
              <a:rPr lang="en-US" baseline="-25000" dirty="0"/>
              <a:t>2</a:t>
            </a:r>
            <a:r>
              <a:rPr lang="en-US" dirty="0"/>
              <a:t>CO</a:t>
            </a:r>
          </a:p>
          <a:p>
            <a:pPr lvl="1"/>
            <a:r>
              <a:rPr lang="en-US" dirty="0"/>
              <a:t>Originally had 225 GHz transition as well, but was too low resolution to use</a:t>
            </a:r>
          </a:p>
          <a:p>
            <a:r>
              <a:rPr lang="en-US" dirty="0"/>
              <a:t>Detected all 11 cores in all transitions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AA0CA0-B347-CA7C-AD8E-8B301FE811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64" t="2336" r="66881" b="15075"/>
          <a:stretch/>
        </p:blipFill>
        <p:spPr>
          <a:xfrm>
            <a:off x="6526186" y="1149357"/>
            <a:ext cx="2699229" cy="3846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F9B1D5-AD53-973F-2726-DF82F18AA2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86" t="2992" r="67245" b="17961"/>
          <a:stretch/>
        </p:blipFill>
        <p:spPr>
          <a:xfrm>
            <a:off x="9267606" y="1125495"/>
            <a:ext cx="2699228" cy="38700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51AD15B-08CC-4881-DB35-E785EB19842A}"/>
              </a:ext>
            </a:extLst>
          </p:cNvPr>
          <p:cNvSpPr/>
          <p:nvPr/>
        </p:nvSpPr>
        <p:spPr>
          <a:xfrm>
            <a:off x="8281739" y="1626669"/>
            <a:ext cx="712270" cy="2598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5E50A5-A637-BAD7-DFDB-56AF18287ED0}"/>
              </a:ext>
            </a:extLst>
          </p:cNvPr>
          <p:cNvSpPr/>
          <p:nvPr/>
        </p:nvSpPr>
        <p:spPr>
          <a:xfrm>
            <a:off x="11054362" y="1649128"/>
            <a:ext cx="712270" cy="2598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0DEB6B-0411-E696-8F26-2C79950363F0}"/>
              </a:ext>
            </a:extLst>
          </p:cNvPr>
          <p:cNvSpPr/>
          <p:nvPr/>
        </p:nvSpPr>
        <p:spPr>
          <a:xfrm>
            <a:off x="6181504" y="2993457"/>
            <a:ext cx="401054" cy="4438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1575E1-4E7B-2890-F4AE-D81DD8821C97}"/>
              </a:ext>
            </a:extLst>
          </p:cNvPr>
          <p:cNvSpPr/>
          <p:nvPr/>
        </p:nvSpPr>
        <p:spPr>
          <a:xfrm>
            <a:off x="6334483" y="2491860"/>
            <a:ext cx="248075" cy="306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382604-E3DB-6269-BBBB-7BAA669FA1C8}"/>
              </a:ext>
            </a:extLst>
          </p:cNvPr>
          <p:cNvSpPr/>
          <p:nvPr/>
        </p:nvSpPr>
        <p:spPr>
          <a:xfrm>
            <a:off x="6292227" y="2251229"/>
            <a:ext cx="248075" cy="306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41630C-F9EC-F0F3-E8B7-DED3582A6FD1}"/>
              </a:ext>
            </a:extLst>
          </p:cNvPr>
          <p:cNvSpPr/>
          <p:nvPr/>
        </p:nvSpPr>
        <p:spPr>
          <a:xfrm>
            <a:off x="9225415" y="2993457"/>
            <a:ext cx="119035" cy="4438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866350-70FA-1782-B56D-C28F3F608C3C}"/>
              </a:ext>
            </a:extLst>
          </p:cNvPr>
          <p:cNvSpPr/>
          <p:nvPr/>
        </p:nvSpPr>
        <p:spPr>
          <a:xfrm>
            <a:off x="9225013" y="2218981"/>
            <a:ext cx="233958" cy="6782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AD3680-4DF5-EDE0-AD93-AF8661D8D420}"/>
              </a:ext>
            </a:extLst>
          </p:cNvPr>
          <p:cNvSpPr txBox="1"/>
          <p:nvPr/>
        </p:nvSpPr>
        <p:spPr>
          <a:xfrm>
            <a:off x="6993043" y="810855"/>
            <a:ext cx="484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Emission Lines for Seo09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6DFC66-D5FE-7F90-2181-A5026FE34230}"/>
              </a:ext>
            </a:extLst>
          </p:cNvPr>
          <p:cNvSpPr txBox="1"/>
          <p:nvPr/>
        </p:nvSpPr>
        <p:spPr>
          <a:xfrm>
            <a:off x="8032283" y="4972299"/>
            <a:ext cx="2769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Velocity Offset (km/s)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F16D95-62C4-D3FA-D5B2-0839021230A0}"/>
              </a:ext>
            </a:extLst>
          </p:cNvPr>
          <p:cNvSpPr txBox="1"/>
          <p:nvPr/>
        </p:nvSpPr>
        <p:spPr>
          <a:xfrm rot="16200000">
            <a:off x="4946188" y="2860447"/>
            <a:ext cx="2629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Intensity (K)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1251AA-B096-63D1-A5EB-F518F83A85DF}"/>
              </a:ext>
            </a:extLst>
          </p:cNvPr>
          <p:cNvSpPr txBox="1"/>
          <p:nvPr/>
        </p:nvSpPr>
        <p:spPr>
          <a:xfrm>
            <a:off x="6744626" y="5662783"/>
            <a:ext cx="4309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Data taken at the 12m Radio Telescope on Kitt Peak!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F1A52C-FDDF-8B89-6898-0C9749444F98}"/>
              </a:ext>
            </a:extLst>
          </p:cNvPr>
          <p:cNvSpPr txBox="1"/>
          <p:nvPr/>
        </p:nvSpPr>
        <p:spPr>
          <a:xfrm>
            <a:off x="8125978" y="1393260"/>
            <a:ext cx="10475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HDCO 128 GHz (orange) and 134 GHz (blue)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F9B17-8F13-9BF8-377D-A3AA9649CD39}"/>
              </a:ext>
            </a:extLst>
          </p:cNvPr>
          <p:cNvSpPr txBox="1"/>
          <p:nvPr/>
        </p:nvSpPr>
        <p:spPr>
          <a:xfrm>
            <a:off x="10886735" y="1393260"/>
            <a:ext cx="10475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CO 140 GHz (orange) and 225 GHz (blue) </a:t>
            </a:r>
          </a:p>
        </p:txBody>
      </p:sp>
    </p:spTree>
    <p:extLst>
      <p:ext uri="{BB962C8B-B14F-4D97-AF65-F5344CB8AC3E}">
        <p14:creationId xmlns:p14="http://schemas.microsoft.com/office/powerpoint/2010/main" val="1232803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4F21BC-C542-EA05-010E-3A137FBB0BCA}"/>
              </a:ext>
            </a:extLst>
          </p:cNvPr>
          <p:cNvSpPr/>
          <p:nvPr/>
        </p:nvSpPr>
        <p:spPr>
          <a:xfrm>
            <a:off x="6172202" y="566928"/>
            <a:ext cx="5873496" cy="48469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D8C1F-F897-847F-55D3-C437028C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Methodology - HDCO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9C83-C8DF-7068-A0DB-63EB65B32A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Got N(HDCO) and T</a:t>
            </a:r>
            <a:r>
              <a:rPr lang="en-US" sz="2800" baseline="-25000" dirty="0"/>
              <a:t>ex</a:t>
            </a:r>
            <a:r>
              <a:rPr lang="en-US" sz="2800" dirty="0"/>
              <a:t> of HDCO for each core </a:t>
            </a:r>
          </a:p>
          <a:p>
            <a:pPr lvl="1"/>
            <a:r>
              <a:rPr lang="en-US" sz="2600" dirty="0"/>
              <a:t>Optically thin, so could directly compare curves for both lines using the CTEX method, which assumes both transitions have the same T</a:t>
            </a:r>
            <a:r>
              <a:rPr lang="en-US" sz="2600" baseline="-25000" dirty="0"/>
              <a:t>ex</a:t>
            </a:r>
            <a:endParaRPr lang="en-US" sz="2200" dirty="0"/>
          </a:p>
          <a:p>
            <a:pPr lvl="1"/>
            <a:r>
              <a:rPr lang="en-US" sz="2600" dirty="0"/>
              <a:t>Curves directly proportional to intensity of transition</a:t>
            </a:r>
          </a:p>
          <a:p>
            <a:pPr lvl="1"/>
            <a:r>
              <a:rPr lang="en-US" sz="2600" dirty="0"/>
              <a:t>Intersection of curves gave N(HDCO), T</a:t>
            </a:r>
            <a:r>
              <a:rPr lang="en-US" sz="2600" baseline="-25000" dirty="0"/>
              <a:t>ex</a:t>
            </a:r>
            <a:r>
              <a:rPr lang="en-US" sz="2600" dirty="0"/>
              <a:t>, and errors</a:t>
            </a:r>
          </a:p>
          <a:p>
            <a:pPr lvl="1"/>
            <a:endParaRPr lang="en-US" sz="2600" baseline="-25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0BB894-320A-25C2-3118-1052EEF1C6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7" t="62056" r="67370" b="7200"/>
          <a:stretch/>
        </p:blipFill>
        <p:spPr>
          <a:xfrm>
            <a:off x="6321556" y="776606"/>
            <a:ext cx="5523682" cy="45726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22D934-6D3C-AF1C-8728-C38A9B013239}"/>
              </a:ext>
            </a:extLst>
          </p:cNvPr>
          <p:cNvSpPr txBox="1"/>
          <p:nvPr/>
        </p:nvSpPr>
        <p:spPr>
          <a:xfrm>
            <a:off x="7709047" y="4979908"/>
            <a:ext cx="299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Excitation Temperature (K)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3FEDAB-BBD3-C80F-F258-F9EE632BFE0C}"/>
              </a:ext>
            </a:extLst>
          </p:cNvPr>
          <p:cNvSpPr txBox="1"/>
          <p:nvPr/>
        </p:nvSpPr>
        <p:spPr>
          <a:xfrm rot="16200000">
            <a:off x="4533894" y="2734373"/>
            <a:ext cx="379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HDCO Column Density (10</a:t>
            </a:r>
            <a:r>
              <a:rPr lang="en-US" b="1" baseline="30000" dirty="0">
                <a:solidFill>
                  <a:schemeClr val="bg1"/>
                </a:solidFill>
              </a:rPr>
              <a:t>11</a:t>
            </a:r>
            <a:r>
              <a:rPr lang="en-US" b="1" dirty="0">
                <a:solidFill>
                  <a:schemeClr val="bg1"/>
                </a:solidFill>
              </a:rPr>
              <a:t> cm</a:t>
            </a:r>
            <a:r>
              <a:rPr lang="en-US" b="1" baseline="30000" dirty="0">
                <a:solidFill>
                  <a:schemeClr val="bg1"/>
                </a:solidFill>
              </a:rPr>
              <a:t>-2</a:t>
            </a:r>
            <a:r>
              <a:rPr lang="en-US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9B641A-0B58-C726-F5AD-A8D36D18B1D0}"/>
              </a:ext>
            </a:extLst>
          </p:cNvPr>
          <p:cNvSpPr txBox="1"/>
          <p:nvPr/>
        </p:nvSpPr>
        <p:spPr>
          <a:xfrm>
            <a:off x="9498223" y="1575816"/>
            <a:ext cx="1714717" cy="94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baseline="-25000" dirty="0">
                <a:solidFill>
                  <a:schemeClr val="bg1"/>
                </a:solidFill>
              </a:rPr>
              <a:t>ex</a:t>
            </a:r>
            <a:r>
              <a:rPr lang="en-US" dirty="0">
                <a:solidFill>
                  <a:schemeClr val="bg1"/>
                </a:solidFill>
              </a:rPr>
              <a:t> &gt; Kinetic Temperature of Gas</a:t>
            </a:r>
          </a:p>
        </p:txBody>
      </p:sp>
    </p:spTree>
    <p:extLst>
      <p:ext uri="{BB962C8B-B14F-4D97-AF65-F5344CB8AC3E}">
        <p14:creationId xmlns:p14="http://schemas.microsoft.com/office/powerpoint/2010/main" val="3220805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Custom 2">
      <a:dk1>
        <a:srgbClr val="FFFFFF"/>
      </a:dk1>
      <a:lt1>
        <a:srgbClr val="000000"/>
      </a:lt1>
      <a:dk2>
        <a:srgbClr val="18276C"/>
      </a:dk2>
      <a:lt2>
        <a:srgbClr val="EBEBEB"/>
      </a:lt2>
      <a:accent1>
        <a:srgbClr val="18276C"/>
      </a:accent1>
      <a:accent2>
        <a:srgbClr val="18276C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ustom 9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A25C526B27A945903265CC58E2EACF" ma:contentTypeVersion="7" ma:contentTypeDescription="Create a new document." ma:contentTypeScope="" ma:versionID="9037b68b2736ea2268f6f8bac44e14fc">
  <xsd:schema xmlns:xsd="http://www.w3.org/2001/XMLSchema" xmlns:xs="http://www.w3.org/2001/XMLSchema" xmlns:p="http://schemas.microsoft.com/office/2006/metadata/properties" xmlns:ns3="08283d14-707b-49c0-a238-128fdb360cb9" xmlns:ns4="35bd7d29-aa49-454e-b040-d52bbc2e3539" targetNamespace="http://schemas.microsoft.com/office/2006/metadata/properties" ma:root="true" ma:fieldsID="36b5bf7675537f68ef913be6e3db2e3f" ns3:_="" ns4:_="">
    <xsd:import namespace="08283d14-707b-49c0-a238-128fdb360cb9"/>
    <xsd:import namespace="35bd7d29-aa49-454e-b040-d52bbc2e35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283d14-707b-49c0-a238-128fdb360c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7d29-aa49-454e-b040-d52bbc2e353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18AD82-CC8A-44EE-9772-FC695579AC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283d14-707b-49c0-a238-128fdb360cb9"/>
    <ds:schemaRef ds:uri="35bd7d29-aa49-454e-b040-d52bbc2e35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A25D83-019F-4B3C-824D-87EA2C1C5008}">
  <ds:schemaRefs>
    <ds:schemaRef ds:uri="http://purl.org/dc/elements/1.1/"/>
    <ds:schemaRef ds:uri="http://purl.org/dc/dcmitype/"/>
    <ds:schemaRef ds:uri="08283d14-707b-49c0-a238-128fdb360cb9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35bd7d29-aa49-454e-b040-d52bbc2e3539"/>
  </ds:schemaRefs>
</ds:datastoreItem>
</file>

<file path=customXml/itemProps3.xml><?xml version="1.0" encoding="utf-8"?>
<ds:datastoreItem xmlns:ds="http://schemas.openxmlformats.org/officeDocument/2006/customXml" ds:itemID="{FF03F892-B278-4079-A494-432D72CE6F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2428</TotalTime>
  <Words>981</Words>
  <Application>Microsoft Office PowerPoint</Application>
  <PresentationFormat>Widescreen</PresentationFormat>
  <Paragraphs>120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Bierstadt</vt:lpstr>
      <vt:lpstr>Calibri</vt:lpstr>
      <vt:lpstr>Office 2013 - 2022 Theme</vt:lpstr>
      <vt:lpstr>A Formaldehyde Deuteration Survey of Dense Starless Cores in Taurus</vt:lpstr>
      <vt:lpstr>Starless Cores</vt:lpstr>
      <vt:lpstr>Deuteration</vt:lpstr>
      <vt:lpstr>Deuteration</vt:lpstr>
      <vt:lpstr>Objective</vt:lpstr>
      <vt:lpstr>Methodology</vt:lpstr>
      <vt:lpstr>Methodology</vt:lpstr>
      <vt:lpstr>Methodology</vt:lpstr>
      <vt:lpstr>Methodology - HDCO</vt:lpstr>
      <vt:lpstr>Methodology – H2CO</vt:lpstr>
      <vt:lpstr>Results</vt:lpstr>
      <vt:lpstr>Results</vt:lpstr>
      <vt:lpstr>Next Steps</vt:lpstr>
      <vt:lpstr>Acknowledgements</vt:lpstr>
      <vt:lpstr>Thank you!</vt:lpstr>
      <vt:lpstr>RADEX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Formaldehyde Deuteration Survey of Dense Starless Cores in Taurus</dc:title>
  <dc:creator>Hanga Andras</dc:creator>
  <cp:lastModifiedBy>Michelle A. Coe</cp:lastModifiedBy>
  <cp:revision>5</cp:revision>
  <dcterms:created xsi:type="dcterms:W3CDTF">2024-04-03T16:58:59Z</dcterms:created>
  <dcterms:modified xsi:type="dcterms:W3CDTF">2024-04-09T22:13:08Z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0x0101001AA25C526B27A945903265CC58E2EACF</vt:lpwstr>
  </property>
</Properties>
</file>